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Intro Pro" charset="1" panose="02000000000000000000"/>
      <p:regular r:id="rId17"/>
    </p:embeddedFont>
    <p:embeddedFont>
      <p:font typeface="Intro Rust" charset="1" panose="00000500000000000000"/>
      <p:regular r:id="rId18"/>
    </p:embeddedFont>
    <p:embeddedFont>
      <p:font typeface="Intro Pro Bold" charset="1" panose="02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gif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svg" Type="http://schemas.openxmlformats.org/officeDocument/2006/relationships/image"/><Relationship Id="rId12" Target="../media/image43.png" Type="http://schemas.openxmlformats.org/officeDocument/2006/relationships/image"/><Relationship Id="rId13" Target="../media/image44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47.png" Type="http://schemas.openxmlformats.org/officeDocument/2006/relationships/image"/><Relationship Id="rId13" Target="../media/image48.svg" Type="http://schemas.openxmlformats.org/officeDocument/2006/relationships/image"/><Relationship Id="rId14" Target="../media/image49.png" Type="http://schemas.openxmlformats.org/officeDocument/2006/relationships/image"/><Relationship Id="rId15" Target="../media/image50.svg" Type="http://schemas.openxmlformats.org/officeDocument/2006/relationships/image"/><Relationship Id="rId16" Target="../media/image43.png" Type="http://schemas.openxmlformats.org/officeDocument/2006/relationships/image"/><Relationship Id="rId17" Target="../media/image44.sv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12" Target="../media/image24.pn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10.png" Type="http://schemas.openxmlformats.org/officeDocument/2006/relationships/image"/><Relationship Id="rId13" Target="../media/image11.svg" Type="http://schemas.openxmlformats.org/officeDocument/2006/relationships/image"/><Relationship Id="rId14" Target="../media/image33.pn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3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480205" y="-1213578"/>
            <a:ext cx="4873859" cy="5090192"/>
          </a:xfrm>
          <a:custGeom>
            <a:avLst/>
            <a:gdLst/>
            <a:ahLst/>
            <a:cxnLst/>
            <a:rect r="r" b="b" t="t" l="l"/>
            <a:pathLst>
              <a:path h="5090192" w="4873859">
                <a:moveTo>
                  <a:pt x="0" y="0"/>
                </a:moveTo>
                <a:lnTo>
                  <a:pt x="4873859" y="0"/>
                </a:lnTo>
                <a:lnTo>
                  <a:pt x="4873859" y="5090192"/>
                </a:lnTo>
                <a:lnTo>
                  <a:pt x="0" y="5090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34704" y="-1313202"/>
            <a:ext cx="4873859" cy="5090192"/>
          </a:xfrm>
          <a:custGeom>
            <a:avLst/>
            <a:gdLst/>
            <a:ahLst/>
            <a:cxnLst/>
            <a:rect r="r" b="b" t="t" l="l"/>
            <a:pathLst>
              <a:path h="5090192" w="4873859">
                <a:moveTo>
                  <a:pt x="0" y="0"/>
                </a:moveTo>
                <a:lnTo>
                  <a:pt x="4873859" y="0"/>
                </a:lnTo>
                <a:lnTo>
                  <a:pt x="4873859" y="5090193"/>
                </a:lnTo>
                <a:lnTo>
                  <a:pt x="0" y="5090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87607" y="-659522"/>
            <a:ext cx="11112787" cy="11606044"/>
          </a:xfrm>
          <a:custGeom>
            <a:avLst/>
            <a:gdLst/>
            <a:ahLst/>
            <a:cxnLst/>
            <a:rect r="r" b="b" t="t" l="l"/>
            <a:pathLst>
              <a:path h="11606044" w="11112787">
                <a:moveTo>
                  <a:pt x="0" y="0"/>
                </a:moveTo>
                <a:lnTo>
                  <a:pt x="11112786" y="0"/>
                </a:lnTo>
                <a:lnTo>
                  <a:pt x="11112786" y="11606044"/>
                </a:lnTo>
                <a:lnTo>
                  <a:pt x="0" y="11606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1658993">
            <a:off x="1382947" y="4573446"/>
            <a:ext cx="3791504" cy="2459738"/>
          </a:xfrm>
          <a:prstGeom prst="rect">
            <a:avLst/>
          </a:prstGeom>
        </p:spPr>
      </p:pic>
      <p:sp>
        <p:nvSpPr>
          <p:cNvPr name="Freeform 6" id="6"/>
          <p:cNvSpPr/>
          <p:nvPr/>
        </p:nvSpPr>
        <p:spPr>
          <a:xfrm flipH="false" flipV="false" rot="-176889">
            <a:off x="-235762" y="5958146"/>
            <a:ext cx="4399863" cy="4595157"/>
          </a:xfrm>
          <a:custGeom>
            <a:avLst/>
            <a:gdLst/>
            <a:ahLst/>
            <a:cxnLst/>
            <a:rect r="r" b="b" t="t" l="l"/>
            <a:pathLst>
              <a:path h="4595157" w="4399863">
                <a:moveTo>
                  <a:pt x="0" y="0"/>
                </a:moveTo>
                <a:lnTo>
                  <a:pt x="4399863" y="0"/>
                </a:lnTo>
                <a:lnTo>
                  <a:pt x="4399863" y="4595157"/>
                </a:lnTo>
                <a:lnTo>
                  <a:pt x="0" y="45951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14390072" y="6636049"/>
            <a:ext cx="3939921" cy="4114800"/>
          </a:xfrm>
          <a:custGeom>
            <a:avLst/>
            <a:gdLst/>
            <a:ahLst/>
            <a:cxnLst/>
            <a:rect r="r" b="b" t="t" l="l"/>
            <a:pathLst>
              <a:path h="4114800" w="3939921">
                <a:moveTo>
                  <a:pt x="0" y="0"/>
                </a:moveTo>
                <a:lnTo>
                  <a:pt x="3939921" y="0"/>
                </a:lnTo>
                <a:lnTo>
                  <a:pt x="3939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987170" y="6252922"/>
            <a:ext cx="4313660" cy="851948"/>
          </a:xfrm>
          <a:custGeom>
            <a:avLst/>
            <a:gdLst/>
            <a:ahLst/>
            <a:cxnLst/>
            <a:rect r="r" b="b" t="t" l="l"/>
            <a:pathLst>
              <a:path h="851948" w="4313660">
                <a:moveTo>
                  <a:pt x="0" y="0"/>
                </a:moveTo>
                <a:lnTo>
                  <a:pt x="4313660" y="0"/>
                </a:lnTo>
                <a:lnTo>
                  <a:pt x="4313660" y="851948"/>
                </a:lnTo>
                <a:lnTo>
                  <a:pt x="0" y="8519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137417" y="1959270"/>
            <a:ext cx="1051166" cy="1432860"/>
          </a:xfrm>
          <a:custGeom>
            <a:avLst/>
            <a:gdLst/>
            <a:ahLst/>
            <a:cxnLst/>
            <a:rect r="r" b="b" t="t" l="l"/>
            <a:pathLst>
              <a:path h="1432860" w="1051166">
                <a:moveTo>
                  <a:pt x="0" y="0"/>
                </a:moveTo>
                <a:lnTo>
                  <a:pt x="1051166" y="0"/>
                </a:lnTo>
                <a:lnTo>
                  <a:pt x="1051166" y="1432860"/>
                </a:lnTo>
                <a:lnTo>
                  <a:pt x="0" y="14328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63977" t="0" r="0" b="-46479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240931" y="7197180"/>
            <a:ext cx="8100130" cy="2050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Daxal Mehta, John A. Regan, Lewis Prole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Department of Physics, Maynooth University, Maynooth, Ireland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 September 16, 2024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6188583" y="3078254"/>
            <a:ext cx="460528" cy="627752"/>
          </a:xfrm>
          <a:custGeom>
            <a:avLst/>
            <a:gdLst/>
            <a:ahLst/>
            <a:cxnLst/>
            <a:rect r="r" b="b" t="t" l="l"/>
            <a:pathLst>
              <a:path h="627752" w="460528">
                <a:moveTo>
                  <a:pt x="0" y="0"/>
                </a:moveTo>
                <a:lnTo>
                  <a:pt x="460527" y="0"/>
                </a:lnTo>
                <a:lnTo>
                  <a:pt x="460527" y="627752"/>
                </a:lnTo>
                <a:lnTo>
                  <a:pt x="0" y="6277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63977" t="0" r="0" b="-46479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43766" y="275181"/>
            <a:ext cx="1549887" cy="2112674"/>
          </a:xfrm>
          <a:custGeom>
            <a:avLst/>
            <a:gdLst/>
            <a:ahLst/>
            <a:cxnLst/>
            <a:rect r="r" b="b" t="t" l="l"/>
            <a:pathLst>
              <a:path h="2112674" w="1549887">
                <a:moveTo>
                  <a:pt x="0" y="0"/>
                </a:moveTo>
                <a:lnTo>
                  <a:pt x="1549888" y="0"/>
                </a:lnTo>
                <a:lnTo>
                  <a:pt x="1549888" y="2112674"/>
                </a:lnTo>
                <a:lnTo>
                  <a:pt x="0" y="2112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63977" t="0" r="0" b="-46479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127079" y="1331518"/>
            <a:ext cx="460528" cy="627752"/>
          </a:xfrm>
          <a:custGeom>
            <a:avLst/>
            <a:gdLst/>
            <a:ahLst/>
            <a:cxnLst/>
            <a:rect r="r" b="b" t="t" l="l"/>
            <a:pathLst>
              <a:path h="627752" w="460528">
                <a:moveTo>
                  <a:pt x="0" y="0"/>
                </a:moveTo>
                <a:lnTo>
                  <a:pt x="460528" y="0"/>
                </a:lnTo>
                <a:lnTo>
                  <a:pt x="460528" y="627752"/>
                </a:lnTo>
                <a:lnTo>
                  <a:pt x="0" y="6277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63977" t="0" r="0" b="-46479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794109" y="1336670"/>
            <a:ext cx="15465191" cy="4658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16"/>
              </a:lnSpc>
            </a:pPr>
            <a:r>
              <a:rPr lang="en-US" sz="8600">
                <a:solidFill>
                  <a:srgbClr val="F1F1F1"/>
                </a:solidFill>
                <a:latin typeface="Intro Rust"/>
                <a:ea typeface="Intro Rust"/>
                <a:cs typeface="Intro Rust"/>
                <a:sym typeface="Intro Rust"/>
              </a:rPr>
              <a:t>GROWTH OF LIGHT-SEED BLACK HOLES IN GAS-RICH GALAXIES AT HIGH REDSHIFT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3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2794837" y="2847586"/>
            <a:ext cx="12138851" cy="5243544"/>
          </a:xfrm>
          <a:custGeom>
            <a:avLst/>
            <a:gdLst/>
            <a:ahLst/>
            <a:cxnLst/>
            <a:rect r="r" b="b" t="t" l="l"/>
            <a:pathLst>
              <a:path h="5243544" w="12138851">
                <a:moveTo>
                  <a:pt x="0" y="0"/>
                </a:moveTo>
                <a:lnTo>
                  <a:pt x="12138852" y="0"/>
                </a:lnTo>
                <a:lnTo>
                  <a:pt x="12138852" y="5243544"/>
                </a:lnTo>
                <a:lnTo>
                  <a:pt x="0" y="5243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3" t="0" r="0" b="-139771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5400000">
            <a:off x="8794680" y="2607548"/>
            <a:ext cx="12138851" cy="5243544"/>
          </a:xfrm>
          <a:custGeom>
            <a:avLst/>
            <a:gdLst/>
            <a:ahLst/>
            <a:cxnLst/>
            <a:rect r="r" b="b" t="t" l="l"/>
            <a:pathLst>
              <a:path h="5243544" w="12138851">
                <a:moveTo>
                  <a:pt x="12138852" y="0"/>
                </a:moveTo>
                <a:lnTo>
                  <a:pt x="0" y="0"/>
                </a:lnTo>
                <a:lnTo>
                  <a:pt x="0" y="5243544"/>
                </a:lnTo>
                <a:lnTo>
                  <a:pt x="12138852" y="5243544"/>
                </a:lnTo>
                <a:lnTo>
                  <a:pt x="121388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3" t="0" r="0" b="-13977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0281" y="2034347"/>
            <a:ext cx="15979019" cy="8020425"/>
          </a:xfrm>
          <a:custGeom>
            <a:avLst/>
            <a:gdLst/>
            <a:ahLst/>
            <a:cxnLst/>
            <a:rect r="r" b="b" t="t" l="l"/>
            <a:pathLst>
              <a:path h="8020425" w="15979019">
                <a:moveTo>
                  <a:pt x="0" y="0"/>
                </a:moveTo>
                <a:lnTo>
                  <a:pt x="15979019" y="0"/>
                </a:lnTo>
                <a:lnTo>
                  <a:pt x="15979019" y="8020425"/>
                </a:lnTo>
                <a:lnTo>
                  <a:pt x="0" y="80204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84" t="0" r="0" b="-60268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250699" y="8834363"/>
            <a:ext cx="5071159" cy="1300061"/>
          </a:xfrm>
          <a:custGeom>
            <a:avLst/>
            <a:gdLst/>
            <a:ahLst/>
            <a:cxnLst/>
            <a:rect r="r" b="b" t="t" l="l"/>
            <a:pathLst>
              <a:path h="1300061" w="5071159">
                <a:moveTo>
                  <a:pt x="0" y="0"/>
                </a:moveTo>
                <a:lnTo>
                  <a:pt x="5071159" y="0"/>
                </a:lnTo>
                <a:lnTo>
                  <a:pt x="5071159" y="1300060"/>
                </a:lnTo>
                <a:lnTo>
                  <a:pt x="0" y="13000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61806">
            <a:off x="12296062" y="633797"/>
            <a:ext cx="2491429" cy="2108915"/>
          </a:xfrm>
          <a:custGeom>
            <a:avLst/>
            <a:gdLst/>
            <a:ahLst/>
            <a:cxnLst/>
            <a:rect r="r" b="b" t="t" l="l"/>
            <a:pathLst>
              <a:path h="2108915" w="2491429">
                <a:moveTo>
                  <a:pt x="0" y="0"/>
                </a:moveTo>
                <a:lnTo>
                  <a:pt x="2491429" y="0"/>
                </a:lnTo>
                <a:lnTo>
                  <a:pt x="2491429" y="2108914"/>
                </a:lnTo>
                <a:lnTo>
                  <a:pt x="0" y="21089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09630" t="-108530" r="-18867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869520" y="2777283"/>
            <a:ext cx="12548959" cy="5434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true">
                <a:solidFill>
                  <a:srgbClr val="F1F1F1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Effcient Growth of Light Seeds:</a:t>
            </a:r>
          </a:p>
          <a:p>
            <a:pPr algn="ctr">
              <a:lnSpc>
                <a:spcPts val="3920"/>
              </a:lnSpc>
            </a:pPr>
            <a:r>
              <a:rPr lang="en-US" sz="2800" u="sng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The study concludes that stellar mass black holes (light seeds) can grow extremely efficiently and rapidly in gas-rich environments typical of high redshift galaxies.</a:t>
            </a:r>
          </a:p>
          <a:p>
            <a:pPr algn="ctr">
              <a:lnSpc>
                <a:spcPts val="3920"/>
              </a:lnSpc>
            </a:pPr>
            <a:r>
              <a:rPr lang="en-US" sz="2800" b="true">
                <a:solidFill>
                  <a:srgbClr val="F1F1F1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Impact of No feedback:</a:t>
            </a: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In the no-feedback simulation, out of 2004 MBH particles, 1520 managed to accrete more than 1 M​, with 33 of these reaching masses greater than 10^5 M. </a:t>
            </a:r>
          </a:p>
          <a:p>
            <a:pPr algn="ctr">
              <a:lnSpc>
                <a:spcPts val="3920"/>
              </a:lnSpc>
            </a:pPr>
            <a:r>
              <a:rPr lang="en-US" sz="2800" b="true">
                <a:solidFill>
                  <a:srgbClr val="F1F1F1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Feedback Scenario</a:t>
            </a: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In the feedback simulation, 2082 MBH particles formed, but only 184 were able to accrete more than 1 M.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100298" y="-171260"/>
            <a:ext cx="2697529" cy="4915771"/>
          </a:xfrm>
          <a:custGeom>
            <a:avLst/>
            <a:gdLst/>
            <a:ahLst/>
            <a:cxnLst/>
            <a:rect r="r" b="b" t="t" l="l"/>
            <a:pathLst>
              <a:path h="4915771" w="2697529">
                <a:moveTo>
                  <a:pt x="0" y="0"/>
                </a:moveTo>
                <a:lnTo>
                  <a:pt x="2697529" y="0"/>
                </a:lnTo>
                <a:lnTo>
                  <a:pt x="2697529" y="4915771"/>
                </a:lnTo>
                <a:lnTo>
                  <a:pt x="0" y="4915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15676196" y="5469358"/>
            <a:ext cx="2697529" cy="4915771"/>
          </a:xfrm>
          <a:custGeom>
            <a:avLst/>
            <a:gdLst/>
            <a:ahLst/>
            <a:cxnLst/>
            <a:rect r="r" b="b" t="t" l="l"/>
            <a:pathLst>
              <a:path h="4915771" w="2697529">
                <a:moveTo>
                  <a:pt x="0" y="0"/>
                </a:moveTo>
                <a:lnTo>
                  <a:pt x="2697529" y="0"/>
                </a:lnTo>
                <a:lnTo>
                  <a:pt x="2697529" y="4915771"/>
                </a:lnTo>
                <a:lnTo>
                  <a:pt x="0" y="4915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173244" y="8834363"/>
            <a:ext cx="1101345" cy="1220409"/>
          </a:xfrm>
          <a:custGeom>
            <a:avLst/>
            <a:gdLst/>
            <a:ahLst/>
            <a:cxnLst/>
            <a:rect r="r" b="b" t="t" l="l"/>
            <a:pathLst>
              <a:path h="1220409" w="1101345">
                <a:moveTo>
                  <a:pt x="0" y="0"/>
                </a:moveTo>
                <a:lnTo>
                  <a:pt x="1101345" y="0"/>
                </a:lnTo>
                <a:lnTo>
                  <a:pt x="1101345" y="1220409"/>
                </a:lnTo>
                <a:lnTo>
                  <a:pt x="0" y="12204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90550" t="-210336" r="-193224" b="-26829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053358" y="1114425"/>
            <a:ext cx="10181283" cy="96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44"/>
              </a:lnSpc>
            </a:pPr>
            <a:r>
              <a:rPr lang="en-US" sz="6928">
                <a:solidFill>
                  <a:srgbClr val="F1F1F1"/>
                </a:solidFill>
                <a:latin typeface="Intro Rust"/>
                <a:ea typeface="Intro Rust"/>
                <a:cs typeface="Intro Rust"/>
                <a:sym typeface="Intro Rust"/>
              </a:rPr>
              <a:t>CONCLUSION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028700" y="5947200"/>
            <a:ext cx="881579" cy="976884"/>
          </a:xfrm>
          <a:custGeom>
            <a:avLst/>
            <a:gdLst/>
            <a:ahLst/>
            <a:cxnLst/>
            <a:rect r="r" b="b" t="t" l="l"/>
            <a:pathLst>
              <a:path h="976884" w="881579">
                <a:moveTo>
                  <a:pt x="0" y="0"/>
                </a:moveTo>
                <a:lnTo>
                  <a:pt x="881579" y="0"/>
                </a:lnTo>
                <a:lnTo>
                  <a:pt x="881579" y="976885"/>
                </a:lnTo>
                <a:lnTo>
                  <a:pt x="0" y="9768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90550" t="-210336" r="-193224" b="-26829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48466" y="1309741"/>
            <a:ext cx="1153749" cy="1278479"/>
          </a:xfrm>
          <a:custGeom>
            <a:avLst/>
            <a:gdLst/>
            <a:ahLst/>
            <a:cxnLst/>
            <a:rect r="r" b="b" t="t" l="l"/>
            <a:pathLst>
              <a:path h="1278479" w="1153749">
                <a:moveTo>
                  <a:pt x="0" y="0"/>
                </a:moveTo>
                <a:lnTo>
                  <a:pt x="1153750" y="0"/>
                </a:lnTo>
                <a:lnTo>
                  <a:pt x="1153750" y="1278479"/>
                </a:lnTo>
                <a:lnTo>
                  <a:pt x="0" y="12784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90550" t="-210336" r="-193224" b="-26829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708628" y="3524102"/>
            <a:ext cx="1101345" cy="1220409"/>
          </a:xfrm>
          <a:custGeom>
            <a:avLst/>
            <a:gdLst/>
            <a:ahLst/>
            <a:cxnLst/>
            <a:rect r="r" b="b" t="t" l="l"/>
            <a:pathLst>
              <a:path h="1220409" w="1101345">
                <a:moveTo>
                  <a:pt x="0" y="0"/>
                </a:moveTo>
                <a:lnTo>
                  <a:pt x="1101344" y="0"/>
                </a:lnTo>
                <a:lnTo>
                  <a:pt x="1101344" y="1220409"/>
                </a:lnTo>
                <a:lnTo>
                  <a:pt x="0" y="12204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90550" t="-210336" r="-193224" b="-26829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377721" y="5691209"/>
            <a:ext cx="881579" cy="976884"/>
          </a:xfrm>
          <a:custGeom>
            <a:avLst/>
            <a:gdLst/>
            <a:ahLst/>
            <a:cxnLst/>
            <a:rect r="r" b="b" t="t" l="l"/>
            <a:pathLst>
              <a:path h="976884" w="881579">
                <a:moveTo>
                  <a:pt x="0" y="0"/>
                </a:moveTo>
                <a:lnTo>
                  <a:pt x="881579" y="0"/>
                </a:lnTo>
                <a:lnTo>
                  <a:pt x="881579" y="976885"/>
                </a:lnTo>
                <a:lnTo>
                  <a:pt x="0" y="9768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90550" t="-210336" r="-193224" b="-26829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105551" y="1008147"/>
            <a:ext cx="1153749" cy="1278479"/>
          </a:xfrm>
          <a:custGeom>
            <a:avLst/>
            <a:gdLst/>
            <a:ahLst/>
            <a:cxnLst/>
            <a:rect r="r" b="b" t="t" l="l"/>
            <a:pathLst>
              <a:path h="1278479" w="1153749">
                <a:moveTo>
                  <a:pt x="0" y="0"/>
                </a:moveTo>
                <a:lnTo>
                  <a:pt x="1153749" y="0"/>
                </a:lnTo>
                <a:lnTo>
                  <a:pt x="1153749" y="1278479"/>
                </a:lnTo>
                <a:lnTo>
                  <a:pt x="0" y="12784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90550" t="-210336" r="-193224" b="-26829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3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283968">
            <a:off x="5580948" y="8194834"/>
            <a:ext cx="7126104" cy="7591056"/>
          </a:xfrm>
          <a:custGeom>
            <a:avLst/>
            <a:gdLst/>
            <a:ahLst/>
            <a:cxnLst/>
            <a:rect r="r" b="b" t="t" l="l"/>
            <a:pathLst>
              <a:path h="7591056" w="7126104">
                <a:moveTo>
                  <a:pt x="0" y="0"/>
                </a:moveTo>
                <a:lnTo>
                  <a:pt x="7126104" y="0"/>
                </a:lnTo>
                <a:lnTo>
                  <a:pt x="7126104" y="7591056"/>
                </a:lnTo>
                <a:lnTo>
                  <a:pt x="0" y="759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-4084274" y="2765049"/>
            <a:ext cx="12138851" cy="5243544"/>
          </a:xfrm>
          <a:custGeom>
            <a:avLst/>
            <a:gdLst/>
            <a:ahLst/>
            <a:cxnLst/>
            <a:rect r="r" b="b" t="t" l="l"/>
            <a:pathLst>
              <a:path h="5243544" w="12138851">
                <a:moveTo>
                  <a:pt x="0" y="0"/>
                </a:moveTo>
                <a:lnTo>
                  <a:pt x="12138852" y="0"/>
                </a:lnTo>
                <a:lnTo>
                  <a:pt x="12138852" y="5243544"/>
                </a:lnTo>
                <a:lnTo>
                  <a:pt x="0" y="5243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3" t="0" r="0" b="-13977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10304646" y="2521728"/>
            <a:ext cx="12138851" cy="5243544"/>
          </a:xfrm>
          <a:custGeom>
            <a:avLst/>
            <a:gdLst/>
            <a:ahLst/>
            <a:cxnLst/>
            <a:rect r="r" b="b" t="t" l="l"/>
            <a:pathLst>
              <a:path h="5243544" w="12138851">
                <a:moveTo>
                  <a:pt x="0" y="0"/>
                </a:moveTo>
                <a:lnTo>
                  <a:pt x="12138851" y="0"/>
                </a:lnTo>
                <a:lnTo>
                  <a:pt x="12138851" y="5243544"/>
                </a:lnTo>
                <a:lnTo>
                  <a:pt x="0" y="5243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3" t="0" r="0" b="-13977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7996">
            <a:off x="1421239" y="3259665"/>
            <a:ext cx="3386377" cy="1884057"/>
          </a:xfrm>
          <a:custGeom>
            <a:avLst/>
            <a:gdLst/>
            <a:ahLst/>
            <a:cxnLst/>
            <a:rect r="r" b="b" t="t" l="l"/>
            <a:pathLst>
              <a:path h="1884057" w="3386377">
                <a:moveTo>
                  <a:pt x="0" y="0"/>
                </a:moveTo>
                <a:lnTo>
                  <a:pt x="3386376" y="0"/>
                </a:lnTo>
                <a:lnTo>
                  <a:pt x="3386376" y="1884057"/>
                </a:lnTo>
                <a:lnTo>
                  <a:pt x="0" y="18840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44384" y="6343614"/>
            <a:ext cx="2687489" cy="2722134"/>
          </a:xfrm>
          <a:custGeom>
            <a:avLst/>
            <a:gdLst/>
            <a:ahLst/>
            <a:cxnLst/>
            <a:rect r="r" b="b" t="t" l="l"/>
            <a:pathLst>
              <a:path h="2722134" w="2687489">
                <a:moveTo>
                  <a:pt x="0" y="0"/>
                </a:moveTo>
                <a:lnTo>
                  <a:pt x="2687489" y="0"/>
                </a:lnTo>
                <a:lnTo>
                  <a:pt x="2687489" y="2722134"/>
                </a:lnTo>
                <a:lnTo>
                  <a:pt x="0" y="27221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649664" y="-1855069"/>
            <a:ext cx="4374437" cy="4406484"/>
          </a:xfrm>
          <a:custGeom>
            <a:avLst/>
            <a:gdLst/>
            <a:ahLst/>
            <a:cxnLst/>
            <a:rect r="r" b="b" t="t" l="l"/>
            <a:pathLst>
              <a:path h="4406484" w="4374437">
                <a:moveTo>
                  <a:pt x="0" y="0"/>
                </a:moveTo>
                <a:lnTo>
                  <a:pt x="4374437" y="0"/>
                </a:lnTo>
                <a:lnTo>
                  <a:pt x="4374437" y="4406484"/>
                </a:lnTo>
                <a:lnTo>
                  <a:pt x="0" y="44064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032108">
            <a:off x="2241561" y="5186156"/>
            <a:ext cx="1099774" cy="4114800"/>
          </a:xfrm>
          <a:custGeom>
            <a:avLst/>
            <a:gdLst/>
            <a:ahLst/>
            <a:cxnLst/>
            <a:rect r="r" b="b" t="t" l="l"/>
            <a:pathLst>
              <a:path h="4114800" w="1099774">
                <a:moveTo>
                  <a:pt x="0" y="0"/>
                </a:moveTo>
                <a:lnTo>
                  <a:pt x="1099774" y="0"/>
                </a:lnTo>
                <a:lnTo>
                  <a:pt x="10997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785668" y="-682604"/>
            <a:ext cx="4947263" cy="4884298"/>
          </a:xfrm>
          <a:custGeom>
            <a:avLst/>
            <a:gdLst/>
            <a:ahLst/>
            <a:cxnLst/>
            <a:rect r="r" b="b" t="t" l="l"/>
            <a:pathLst>
              <a:path h="4884298" w="4947263">
                <a:moveTo>
                  <a:pt x="0" y="0"/>
                </a:moveTo>
                <a:lnTo>
                  <a:pt x="4947264" y="0"/>
                </a:lnTo>
                <a:lnTo>
                  <a:pt x="4947264" y="4884298"/>
                </a:lnTo>
                <a:lnTo>
                  <a:pt x="0" y="4884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394594" y="3296974"/>
            <a:ext cx="9782950" cy="2638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26"/>
              </a:lnSpc>
            </a:pPr>
            <a:r>
              <a:rPr lang="en-US" sz="9647">
                <a:solidFill>
                  <a:srgbClr val="FFFFFF"/>
                </a:solidFill>
                <a:latin typeface="Intro Rust"/>
                <a:ea typeface="Intro Rust"/>
                <a:cs typeface="Intro Rust"/>
                <a:sym typeface="Intro Rust"/>
              </a:rPr>
              <a:t>QUESTIONS PLEASE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918817" y="8195900"/>
            <a:ext cx="1101345" cy="1220409"/>
          </a:xfrm>
          <a:custGeom>
            <a:avLst/>
            <a:gdLst/>
            <a:ahLst/>
            <a:cxnLst/>
            <a:rect r="r" b="b" t="t" l="l"/>
            <a:pathLst>
              <a:path h="1220409" w="1101345">
                <a:moveTo>
                  <a:pt x="0" y="0"/>
                </a:moveTo>
                <a:lnTo>
                  <a:pt x="1101345" y="0"/>
                </a:lnTo>
                <a:lnTo>
                  <a:pt x="1101345" y="1220409"/>
                </a:lnTo>
                <a:lnTo>
                  <a:pt x="0" y="12204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290550" t="-210336" r="-193224" b="-26829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282047" y="5935490"/>
            <a:ext cx="649753" cy="719996"/>
          </a:xfrm>
          <a:custGeom>
            <a:avLst/>
            <a:gdLst/>
            <a:ahLst/>
            <a:cxnLst/>
            <a:rect r="r" b="b" t="t" l="l"/>
            <a:pathLst>
              <a:path h="719996" w="649753">
                <a:moveTo>
                  <a:pt x="0" y="0"/>
                </a:moveTo>
                <a:lnTo>
                  <a:pt x="649753" y="0"/>
                </a:lnTo>
                <a:lnTo>
                  <a:pt x="649753" y="719997"/>
                </a:lnTo>
                <a:lnTo>
                  <a:pt x="0" y="7199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290550" t="-210336" r="-193224" b="-26829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453174" y="1227345"/>
            <a:ext cx="1153749" cy="1278479"/>
          </a:xfrm>
          <a:custGeom>
            <a:avLst/>
            <a:gdLst/>
            <a:ahLst/>
            <a:cxnLst/>
            <a:rect r="r" b="b" t="t" l="l"/>
            <a:pathLst>
              <a:path h="1278479" w="1153749">
                <a:moveTo>
                  <a:pt x="0" y="0"/>
                </a:moveTo>
                <a:lnTo>
                  <a:pt x="1153750" y="0"/>
                </a:lnTo>
                <a:lnTo>
                  <a:pt x="1153750" y="1278479"/>
                </a:lnTo>
                <a:lnTo>
                  <a:pt x="0" y="127847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290550" t="-210336" r="-193224" b="-26829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939920" y="8195900"/>
            <a:ext cx="1101345" cy="1220409"/>
          </a:xfrm>
          <a:custGeom>
            <a:avLst/>
            <a:gdLst/>
            <a:ahLst/>
            <a:cxnLst/>
            <a:rect r="r" b="b" t="t" l="l"/>
            <a:pathLst>
              <a:path h="1220409" w="1101345">
                <a:moveTo>
                  <a:pt x="0" y="0"/>
                </a:moveTo>
                <a:lnTo>
                  <a:pt x="1101345" y="0"/>
                </a:lnTo>
                <a:lnTo>
                  <a:pt x="1101345" y="1220409"/>
                </a:lnTo>
                <a:lnTo>
                  <a:pt x="0" y="12204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290550" t="-210336" r="-193224" b="-26829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341629" y="3580324"/>
            <a:ext cx="1410671" cy="1563176"/>
          </a:xfrm>
          <a:custGeom>
            <a:avLst/>
            <a:gdLst/>
            <a:ahLst/>
            <a:cxnLst/>
            <a:rect r="r" b="b" t="t" l="l"/>
            <a:pathLst>
              <a:path h="1563176" w="1410671">
                <a:moveTo>
                  <a:pt x="0" y="0"/>
                </a:moveTo>
                <a:lnTo>
                  <a:pt x="1410671" y="0"/>
                </a:lnTo>
                <a:lnTo>
                  <a:pt x="1410671" y="1563176"/>
                </a:lnTo>
                <a:lnTo>
                  <a:pt x="0" y="15631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290550" t="-210336" r="-193224" b="-26829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296932" y="4544638"/>
            <a:ext cx="962368" cy="1066408"/>
          </a:xfrm>
          <a:custGeom>
            <a:avLst/>
            <a:gdLst/>
            <a:ahLst/>
            <a:cxnLst/>
            <a:rect r="r" b="b" t="t" l="l"/>
            <a:pathLst>
              <a:path h="1066408" w="962368">
                <a:moveTo>
                  <a:pt x="0" y="0"/>
                </a:moveTo>
                <a:lnTo>
                  <a:pt x="962368" y="0"/>
                </a:lnTo>
                <a:lnTo>
                  <a:pt x="962368" y="1066408"/>
                </a:lnTo>
                <a:lnTo>
                  <a:pt x="0" y="10664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290550" t="-210336" r="-193224" b="-26829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3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012553">
            <a:off x="7950458" y="1853921"/>
            <a:ext cx="14119938" cy="6099301"/>
          </a:xfrm>
          <a:custGeom>
            <a:avLst/>
            <a:gdLst/>
            <a:ahLst/>
            <a:cxnLst/>
            <a:rect r="r" b="b" t="t" l="l"/>
            <a:pathLst>
              <a:path h="6099301" w="14119938">
                <a:moveTo>
                  <a:pt x="0" y="0"/>
                </a:moveTo>
                <a:lnTo>
                  <a:pt x="14119938" y="0"/>
                </a:lnTo>
                <a:lnTo>
                  <a:pt x="14119938" y="6099302"/>
                </a:lnTo>
                <a:lnTo>
                  <a:pt x="0" y="6099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3" t="0" r="0" b="-13977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256039">
            <a:off x="-1213020" y="-5572058"/>
            <a:ext cx="15206563" cy="15881528"/>
          </a:xfrm>
          <a:custGeom>
            <a:avLst/>
            <a:gdLst/>
            <a:ahLst/>
            <a:cxnLst/>
            <a:rect r="r" b="b" t="t" l="l"/>
            <a:pathLst>
              <a:path h="15881528" w="15206563">
                <a:moveTo>
                  <a:pt x="0" y="0"/>
                </a:moveTo>
                <a:lnTo>
                  <a:pt x="15206563" y="0"/>
                </a:lnTo>
                <a:lnTo>
                  <a:pt x="15206563" y="15881528"/>
                </a:lnTo>
                <a:lnTo>
                  <a:pt x="0" y="158815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42939" y="1686717"/>
            <a:ext cx="9503009" cy="748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Light Seed vs Heavy Seed Black Hole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81437" y="590865"/>
            <a:ext cx="15012328" cy="96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44"/>
              </a:lnSpc>
            </a:pPr>
            <a:r>
              <a:rPr lang="en-US" sz="6928">
                <a:solidFill>
                  <a:srgbClr val="F1F1F1"/>
                </a:solidFill>
                <a:latin typeface="Intro Rust"/>
                <a:ea typeface="Intro Rust"/>
                <a:cs typeface="Intro Rust"/>
                <a:sym typeface="Intro Rust"/>
              </a:rPr>
              <a:t>BACK GROUND INFORMATION -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1437" y="2596671"/>
            <a:ext cx="10596411" cy="2050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Is basically depended on the orgination and intial mass of a black hole.</a:t>
            </a:r>
          </a:p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Light Seed - mass &lt; 1000 M. ands remnants of Pop III Stars</a:t>
            </a:r>
          </a:p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Heavy Seed - mass &gt; 1000 M. and forms from direct collapse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42939" y="5076825"/>
            <a:ext cx="10596411" cy="2050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What are Pop III Stars - </a:t>
            </a:r>
          </a:p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                First genration stars formed in universe meaning they are metal free (only H and He). These are though to be the first seeds of black holes.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3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012553">
            <a:off x="7950458" y="1853921"/>
            <a:ext cx="14119938" cy="6099301"/>
          </a:xfrm>
          <a:custGeom>
            <a:avLst/>
            <a:gdLst/>
            <a:ahLst/>
            <a:cxnLst/>
            <a:rect r="r" b="b" t="t" l="l"/>
            <a:pathLst>
              <a:path h="6099301" w="14119938">
                <a:moveTo>
                  <a:pt x="0" y="0"/>
                </a:moveTo>
                <a:lnTo>
                  <a:pt x="14119938" y="0"/>
                </a:lnTo>
                <a:lnTo>
                  <a:pt x="14119938" y="6099302"/>
                </a:lnTo>
                <a:lnTo>
                  <a:pt x="0" y="6099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3" t="0" r="0" b="-13977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256039">
            <a:off x="-1213020" y="-5572058"/>
            <a:ext cx="15206563" cy="15881528"/>
          </a:xfrm>
          <a:custGeom>
            <a:avLst/>
            <a:gdLst/>
            <a:ahLst/>
            <a:cxnLst/>
            <a:rect r="r" b="b" t="t" l="l"/>
            <a:pathLst>
              <a:path h="15881528" w="15206563">
                <a:moveTo>
                  <a:pt x="0" y="0"/>
                </a:moveTo>
                <a:lnTo>
                  <a:pt x="15206563" y="0"/>
                </a:lnTo>
                <a:lnTo>
                  <a:pt x="15206563" y="15881528"/>
                </a:lnTo>
                <a:lnTo>
                  <a:pt x="0" y="158815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42939" y="1686717"/>
            <a:ext cx="9503009" cy="748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Eddington Accretion limit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81437" y="590865"/>
            <a:ext cx="15012328" cy="96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44"/>
              </a:lnSpc>
            </a:pPr>
            <a:r>
              <a:rPr lang="en-US" sz="6928">
                <a:solidFill>
                  <a:srgbClr val="F1F1F1"/>
                </a:solidFill>
                <a:latin typeface="Intro Rust"/>
                <a:ea typeface="Intro Rust"/>
                <a:cs typeface="Intro Rust"/>
                <a:sym typeface="Intro Rust"/>
              </a:rPr>
              <a:t>BACK GROUND INFORMATION 2 -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1437" y="2596671"/>
            <a:ext cx="10596411" cy="1073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A balace point where outward radiation pressure = inward G pull.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42939" y="3751735"/>
            <a:ext cx="9503009" cy="748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Hyper - Eddington Accretion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81437" y="4614064"/>
            <a:ext cx="10596411" cy="2159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Is a State wher the BH accretes higher then the Eddington limit. </a:t>
            </a:r>
          </a:p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Leads to rapid growth (expalins how early BHs lead to super massive sizes)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3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694906">
            <a:off x="326416" y="-6052205"/>
            <a:ext cx="14943086" cy="6454871"/>
          </a:xfrm>
          <a:custGeom>
            <a:avLst/>
            <a:gdLst/>
            <a:ahLst/>
            <a:cxnLst/>
            <a:rect r="r" b="b" t="t" l="l"/>
            <a:pathLst>
              <a:path h="6454871" w="14943086">
                <a:moveTo>
                  <a:pt x="0" y="0"/>
                </a:moveTo>
                <a:lnTo>
                  <a:pt x="14943085" y="0"/>
                </a:lnTo>
                <a:lnTo>
                  <a:pt x="14943085" y="6454871"/>
                </a:lnTo>
                <a:lnTo>
                  <a:pt x="0" y="6454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3" t="0" r="0" b="-13977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395293">
            <a:off x="-3283175" y="-5591205"/>
            <a:ext cx="9392865" cy="10005715"/>
          </a:xfrm>
          <a:custGeom>
            <a:avLst/>
            <a:gdLst/>
            <a:ahLst/>
            <a:cxnLst/>
            <a:rect r="r" b="b" t="t" l="l"/>
            <a:pathLst>
              <a:path h="10005715" w="9392865">
                <a:moveTo>
                  <a:pt x="0" y="0"/>
                </a:moveTo>
                <a:lnTo>
                  <a:pt x="9392865" y="0"/>
                </a:lnTo>
                <a:lnTo>
                  <a:pt x="9392865" y="10005714"/>
                </a:lnTo>
                <a:lnTo>
                  <a:pt x="0" y="100057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206726">
            <a:off x="14673477" y="6568982"/>
            <a:ext cx="6193295" cy="6273135"/>
          </a:xfrm>
          <a:custGeom>
            <a:avLst/>
            <a:gdLst/>
            <a:ahLst/>
            <a:cxnLst/>
            <a:rect r="r" b="b" t="t" l="l"/>
            <a:pathLst>
              <a:path h="6273135" w="6193295">
                <a:moveTo>
                  <a:pt x="0" y="0"/>
                </a:moveTo>
                <a:lnTo>
                  <a:pt x="6193295" y="0"/>
                </a:lnTo>
                <a:lnTo>
                  <a:pt x="6193295" y="6273135"/>
                </a:lnTo>
                <a:lnTo>
                  <a:pt x="0" y="62731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06880" y="-1346072"/>
            <a:ext cx="4084874" cy="4114800"/>
          </a:xfrm>
          <a:custGeom>
            <a:avLst/>
            <a:gdLst/>
            <a:ahLst/>
            <a:cxnLst/>
            <a:rect r="r" b="b" t="t" l="l"/>
            <a:pathLst>
              <a:path h="4114800" w="4084874">
                <a:moveTo>
                  <a:pt x="0" y="0"/>
                </a:moveTo>
                <a:lnTo>
                  <a:pt x="4084874" y="0"/>
                </a:lnTo>
                <a:lnTo>
                  <a:pt x="4084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43342" y="4435353"/>
            <a:ext cx="3315958" cy="618410"/>
          </a:xfrm>
          <a:custGeom>
            <a:avLst/>
            <a:gdLst/>
            <a:ahLst/>
            <a:cxnLst/>
            <a:rect r="r" b="b" t="t" l="l"/>
            <a:pathLst>
              <a:path h="618410" w="3315958">
                <a:moveTo>
                  <a:pt x="0" y="0"/>
                </a:moveTo>
                <a:lnTo>
                  <a:pt x="3315958" y="0"/>
                </a:lnTo>
                <a:lnTo>
                  <a:pt x="3315958" y="618410"/>
                </a:lnTo>
                <a:lnTo>
                  <a:pt x="0" y="618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6537361"/>
            <a:ext cx="12755071" cy="2462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 Left Panel:</a:t>
            </a:r>
          </a:p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That is parent galaxy which they are using as straing points for 2 (feedback and no-feedback simulations)  Typical High redshift Galaxy</a:t>
            </a:r>
          </a:p>
          <a:p>
            <a:pPr algn="just">
              <a:lnSpc>
                <a:spcPts val="3920"/>
              </a:lnSpc>
            </a:pPr>
          </a:p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Right panel: Shows the clump where the Pop III Stars are.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694906">
            <a:off x="-3387929" y="4986625"/>
            <a:ext cx="4828895" cy="6002084"/>
          </a:xfrm>
          <a:custGeom>
            <a:avLst/>
            <a:gdLst/>
            <a:ahLst/>
            <a:cxnLst/>
            <a:rect r="r" b="b" t="t" l="l"/>
            <a:pathLst>
              <a:path h="6002084" w="4828895">
                <a:moveTo>
                  <a:pt x="0" y="0"/>
                </a:moveTo>
                <a:lnTo>
                  <a:pt x="4828895" y="0"/>
                </a:lnTo>
                <a:lnTo>
                  <a:pt x="4828895" y="6002084"/>
                </a:lnTo>
                <a:lnTo>
                  <a:pt x="0" y="600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242" t="-7543" r="-162252" b="-15031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09970" y="711328"/>
            <a:ext cx="11443715" cy="5586859"/>
          </a:xfrm>
          <a:custGeom>
            <a:avLst/>
            <a:gdLst/>
            <a:ahLst/>
            <a:cxnLst/>
            <a:rect r="r" b="b" t="t" l="l"/>
            <a:pathLst>
              <a:path h="5586859" w="11443715">
                <a:moveTo>
                  <a:pt x="0" y="0"/>
                </a:moveTo>
                <a:lnTo>
                  <a:pt x="11443716" y="0"/>
                </a:lnTo>
                <a:lnTo>
                  <a:pt x="11443716" y="5586859"/>
                </a:lnTo>
                <a:lnTo>
                  <a:pt x="0" y="55868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4538" t="-31568" r="-16345" b="-1923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356479" y="1114425"/>
            <a:ext cx="7902821" cy="96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344"/>
              </a:lnSpc>
            </a:pPr>
            <a:r>
              <a:rPr lang="en-US" sz="6928">
                <a:solidFill>
                  <a:srgbClr val="F1F1F1"/>
                </a:solidFill>
                <a:latin typeface="Intro Rust"/>
                <a:ea typeface="Intro Rust"/>
                <a:cs typeface="Intro Rust"/>
                <a:sym typeface="Intro Rust"/>
              </a:rPr>
              <a:t>INTIAL SETUP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3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689682">
            <a:off x="14793356" y="7313788"/>
            <a:ext cx="3520262" cy="5803988"/>
          </a:xfrm>
          <a:custGeom>
            <a:avLst/>
            <a:gdLst/>
            <a:ahLst/>
            <a:cxnLst/>
            <a:rect r="r" b="b" t="t" l="l"/>
            <a:pathLst>
              <a:path h="5803988" w="3520262">
                <a:moveTo>
                  <a:pt x="0" y="0"/>
                </a:moveTo>
                <a:lnTo>
                  <a:pt x="3520262" y="0"/>
                </a:lnTo>
                <a:lnTo>
                  <a:pt x="3520262" y="5803988"/>
                </a:lnTo>
                <a:lnTo>
                  <a:pt x="0" y="5803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74" t="0" r="-324487" b="-1666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89682">
            <a:off x="16418709" y="-1489728"/>
            <a:ext cx="3485179" cy="4983040"/>
          </a:xfrm>
          <a:custGeom>
            <a:avLst/>
            <a:gdLst/>
            <a:ahLst/>
            <a:cxnLst/>
            <a:rect r="r" b="b" t="t" l="l"/>
            <a:pathLst>
              <a:path h="4983040" w="3485179">
                <a:moveTo>
                  <a:pt x="0" y="0"/>
                </a:moveTo>
                <a:lnTo>
                  <a:pt x="3485179" y="0"/>
                </a:lnTo>
                <a:lnTo>
                  <a:pt x="3485179" y="4983040"/>
                </a:lnTo>
                <a:lnTo>
                  <a:pt x="0" y="4983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23" t="-16474" r="-327754" b="-19411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6460868">
            <a:off x="10026547" y="1943958"/>
            <a:ext cx="7126104" cy="7591056"/>
          </a:xfrm>
          <a:custGeom>
            <a:avLst/>
            <a:gdLst/>
            <a:ahLst/>
            <a:cxnLst/>
            <a:rect r="r" b="b" t="t" l="l"/>
            <a:pathLst>
              <a:path h="7591056" w="7126104">
                <a:moveTo>
                  <a:pt x="0" y="0"/>
                </a:moveTo>
                <a:lnTo>
                  <a:pt x="7126104" y="0"/>
                </a:lnTo>
                <a:lnTo>
                  <a:pt x="7126104" y="7591055"/>
                </a:lnTo>
                <a:lnTo>
                  <a:pt x="0" y="7591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931495" y="1624685"/>
            <a:ext cx="4137367" cy="4114800"/>
          </a:xfrm>
          <a:custGeom>
            <a:avLst/>
            <a:gdLst/>
            <a:ahLst/>
            <a:cxnLst/>
            <a:rect r="r" b="b" t="t" l="l"/>
            <a:pathLst>
              <a:path h="4114800" w="4137367">
                <a:moveTo>
                  <a:pt x="0" y="0"/>
                </a:moveTo>
                <a:lnTo>
                  <a:pt x="4137367" y="0"/>
                </a:lnTo>
                <a:lnTo>
                  <a:pt x="4137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8005668"/>
            <a:ext cx="4374460" cy="406999"/>
          </a:xfrm>
          <a:custGeom>
            <a:avLst/>
            <a:gdLst/>
            <a:ahLst/>
            <a:cxnLst/>
            <a:rect r="r" b="b" t="t" l="l"/>
            <a:pathLst>
              <a:path h="406999" w="4374460">
                <a:moveTo>
                  <a:pt x="0" y="0"/>
                </a:moveTo>
                <a:lnTo>
                  <a:pt x="4374460" y="0"/>
                </a:lnTo>
                <a:lnTo>
                  <a:pt x="4374460" y="406999"/>
                </a:lnTo>
                <a:lnTo>
                  <a:pt x="0" y="4069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51758" r="-5848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586716">
            <a:off x="14697447" y="4877941"/>
            <a:ext cx="1734569" cy="2220294"/>
          </a:xfrm>
          <a:custGeom>
            <a:avLst/>
            <a:gdLst/>
            <a:ahLst/>
            <a:cxnLst/>
            <a:rect r="r" b="b" t="t" l="l"/>
            <a:pathLst>
              <a:path h="2220294" w="1734569">
                <a:moveTo>
                  <a:pt x="0" y="0"/>
                </a:moveTo>
                <a:lnTo>
                  <a:pt x="1734569" y="0"/>
                </a:lnTo>
                <a:lnTo>
                  <a:pt x="1734569" y="2220293"/>
                </a:lnTo>
                <a:lnTo>
                  <a:pt x="0" y="22202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40325" t="0" r="0" b="-10538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277578">
            <a:off x="10832476" y="3999145"/>
            <a:ext cx="1689111" cy="1913746"/>
          </a:xfrm>
          <a:custGeom>
            <a:avLst/>
            <a:gdLst/>
            <a:ahLst/>
            <a:cxnLst/>
            <a:rect r="r" b="b" t="t" l="l"/>
            <a:pathLst>
              <a:path h="1913746" w="1689111">
                <a:moveTo>
                  <a:pt x="0" y="0"/>
                </a:moveTo>
                <a:lnTo>
                  <a:pt x="1689111" y="0"/>
                </a:lnTo>
                <a:lnTo>
                  <a:pt x="1689111" y="1913746"/>
                </a:lnTo>
                <a:lnTo>
                  <a:pt x="0" y="1913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01394" t="-124761" r="-35638" b="-5035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44657" y="789397"/>
            <a:ext cx="9717006" cy="6341887"/>
            <a:chOff x="0" y="0"/>
            <a:chExt cx="12956008" cy="845585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85725"/>
              <a:ext cx="12956008" cy="25423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344"/>
                </a:lnSpc>
              </a:pPr>
              <a:r>
                <a:rPr lang="en-US" sz="6928">
                  <a:solidFill>
                    <a:srgbClr val="F1F1F1"/>
                  </a:solidFill>
                  <a:latin typeface="Intro Rust"/>
                  <a:ea typeface="Intro Rust"/>
                  <a:cs typeface="Intro Rust"/>
                  <a:sym typeface="Intro Rust"/>
                </a:rPr>
                <a:t>EVOLVING THE GALAXY 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3210329"/>
              <a:ext cx="11939269" cy="5245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0">
                  <a:solidFill>
                    <a:srgbClr val="F1F1F1"/>
                  </a:solidFill>
                  <a:latin typeface="Intro Pro"/>
                  <a:ea typeface="Intro Pro"/>
                  <a:cs typeface="Intro Pro"/>
                  <a:sym typeface="Intro Pro"/>
                </a:rPr>
                <a:t>Thye run the simulation </a:t>
              </a:r>
            </a:p>
            <a:p>
              <a:pPr algn="l" marL="604532" indent="-302266" lvl="1">
                <a:lnSpc>
                  <a:spcPts val="3920"/>
                </a:lnSpc>
                <a:buFont typeface="Arial"/>
                <a:buChar char="•"/>
              </a:pPr>
              <a:r>
                <a:rPr lang="en-US" sz="2800">
                  <a:solidFill>
                    <a:srgbClr val="F1F1F1"/>
                  </a:solidFill>
                  <a:latin typeface="Intro Pro"/>
                  <a:ea typeface="Intro Pro"/>
                  <a:cs typeface="Intro Pro"/>
                  <a:sym typeface="Intro Pro"/>
                </a:rPr>
                <a:t>Sink Particles are activated </a:t>
              </a:r>
            </a:p>
            <a:p>
              <a:pPr algn="l" marL="604532" indent="-302266" lvl="1">
                <a:lnSpc>
                  <a:spcPts val="3920"/>
                </a:lnSpc>
                <a:buFont typeface="Arial"/>
                <a:buChar char="•"/>
              </a:pPr>
              <a:r>
                <a:rPr lang="en-US" sz="2800">
                  <a:solidFill>
                    <a:srgbClr val="F1F1F1"/>
                  </a:solidFill>
                  <a:latin typeface="Intro Pro"/>
                  <a:ea typeface="Intro Pro"/>
                  <a:cs typeface="Intro Pro"/>
                  <a:sym typeface="Intro Pro"/>
                </a:rPr>
                <a:t>Get 2 scenarios: with and without Supernova feedback</a:t>
              </a:r>
            </a:p>
            <a:p>
              <a:pPr algn="l">
                <a:lnSpc>
                  <a:spcPts val="3920"/>
                </a:lnSpc>
              </a:pPr>
              <a:r>
                <a:rPr lang="en-US" sz="2800">
                  <a:solidFill>
                    <a:srgbClr val="F1F1F1"/>
                  </a:solidFill>
                  <a:latin typeface="Intro Pro"/>
                  <a:ea typeface="Intro Pro"/>
                  <a:cs typeface="Intro Pro"/>
                  <a:sym typeface="Intro Pro"/>
                </a:rPr>
                <a:t>Different behaviors are tracked between black holes formed directly (no SNe) and those formed after supernovae explosions (followed by black hole accretion)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0056926" y="7563434"/>
            <a:ext cx="947438" cy="1291467"/>
          </a:xfrm>
          <a:custGeom>
            <a:avLst/>
            <a:gdLst/>
            <a:ahLst/>
            <a:cxnLst/>
            <a:rect r="r" b="b" t="t" l="l"/>
            <a:pathLst>
              <a:path h="1291467" w="947438">
                <a:moveTo>
                  <a:pt x="0" y="0"/>
                </a:moveTo>
                <a:lnTo>
                  <a:pt x="947438" y="0"/>
                </a:lnTo>
                <a:lnTo>
                  <a:pt x="947438" y="1291467"/>
                </a:lnTo>
                <a:lnTo>
                  <a:pt x="0" y="12914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63977" t="0" r="0" b="-46479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694906">
            <a:off x="-4707301" y="-8783606"/>
            <a:ext cx="14943086" cy="6454871"/>
          </a:xfrm>
          <a:custGeom>
            <a:avLst/>
            <a:gdLst/>
            <a:ahLst/>
            <a:cxnLst/>
            <a:rect r="r" b="b" t="t" l="l"/>
            <a:pathLst>
              <a:path h="6454871" w="14943086">
                <a:moveTo>
                  <a:pt x="0" y="0"/>
                </a:moveTo>
                <a:lnTo>
                  <a:pt x="14943085" y="0"/>
                </a:lnTo>
                <a:lnTo>
                  <a:pt x="14943085" y="6454871"/>
                </a:lnTo>
                <a:lnTo>
                  <a:pt x="0" y="6454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3" t="0" r="0" b="-139771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694906">
            <a:off x="2064204" y="7159179"/>
            <a:ext cx="3520262" cy="5803988"/>
          </a:xfrm>
          <a:custGeom>
            <a:avLst/>
            <a:gdLst/>
            <a:ahLst/>
            <a:cxnLst/>
            <a:rect r="r" b="b" t="t" l="l"/>
            <a:pathLst>
              <a:path h="5803988" w="3520262">
                <a:moveTo>
                  <a:pt x="0" y="0"/>
                </a:moveTo>
                <a:lnTo>
                  <a:pt x="3520261" y="0"/>
                </a:lnTo>
                <a:lnTo>
                  <a:pt x="3520261" y="5803988"/>
                </a:lnTo>
                <a:lnTo>
                  <a:pt x="0" y="5803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74" t="0" r="-324487" b="-166661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774660" y="1227962"/>
            <a:ext cx="8170402" cy="8030338"/>
          </a:xfrm>
          <a:custGeom>
            <a:avLst/>
            <a:gdLst/>
            <a:ahLst/>
            <a:cxnLst/>
            <a:rect r="r" b="b" t="t" l="l"/>
            <a:pathLst>
              <a:path h="8030338" w="8170402">
                <a:moveTo>
                  <a:pt x="0" y="0"/>
                </a:moveTo>
                <a:lnTo>
                  <a:pt x="8170402" y="0"/>
                </a:lnTo>
                <a:lnTo>
                  <a:pt x="8170402" y="8030338"/>
                </a:lnTo>
                <a:lnTo>
                  <a:pt x="0" y="803033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5073" t="-31428" r="-132108" b="-15759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3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689682">
            <a:off x="14793356" y="7313788"/>
            <a:ext cx="3520262" cy="5803988"/>
          </a:xfrm>
          <a:custGeom>
            <a:avLst/>
            <a:gdLst/>
            <a:ahLst/>
            <a:cxnLst/>
            <a:rect r="r" b="b" t="t" l="l"/>
            <a:pathLst>
              <a:path h="5803988" w="3520262">
                <a:moveTo>
                  <a:pt x="0" y="0"/>
                </a:moveTo>
                <a:lnTo>
                  <a:pt x="3520262" y="0"/>
                </a:lnTo>
                <a:lnTo>
                  <a:pt x="3520262" y="5803988"/>
                </a:lnTo>
                <a:lnTo>
                  <a:pt x="0" y="5803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74" t="0" r="-324487" b="-1666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89682">
            <a:off x="16418709" y="-1489728"/>
            <a:ext cx="3485179" cy="4983040"/>
          </a:xfrm>
          <a:custGeom>
            <a:avLst/>
            <a:gdLst/>
            <a:ahLst/>
            <a:cxnLst/>
            <a:rect r="r" b="b" t="t" l="l"/>
            <a:pathLst>
              <a:path h="4983040" w="3485179">
                <a:moveTo>
                  <a:pt x="0" y="0"/>
                </a:moveTo>
                <a:lnTo>
                  <a:pt x="3485179" y="0"/>
                </a:lnTo>
                <a:lnTo>
                  <a:pt x="3485179" y="4983040"/>
                </a:lnTo>
                <a:lnTo>
                  <a:pt x="0" y="4983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23" t="-16474" r="-327754" b="-19411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8005668"/>
            <a:ext cx="4374460" cy="406999"/>
          </a:xfrm>
          <a:custGeom>
            <a:avLst/>
            <a:gdLst/>
            <a:ahLst/>
            <a:cxnLst/>
            <a:rect r="r" b="b" t="t" l="l"/>
            <a:pathLst>
              <a:path h="406999" w="4374460">
                <a:moveTo>
                  <a:pt x="0" y="0"/>
                </a:moveTo>
                <a:lnTo>
                  <a:pt x="4374460" y="0"/>
                </a:lnTo>
                <a:lnTo>
                  <a:pt x="4374460" y="406999"/>
                </a:lnTo>
                <a:lnTo>
                  <a:pt x="0" y="406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51758" r="-58485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8792459" y="2335449"/>
            <a:ext cx="9717006" cy="4427362"/>
            <a:chOff x="0" y="0"/>
            <a:chExt cx="12956008" cy="590315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85725"/>
              <a:ext cx="12956008" cy="13104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344"/>
                </a:lnSpc>
              </a:pPr>
              <a:r>
                <a:rPr lang="en-US" sz="6928">
                  <a:solidFill>
                    <a:srgbClr val="F1F1F1"/>
                  </a:solidFill>
                  <a:latin typeface="Intro Rust"/>
                  <a:ea typeface="Intro Rust"/>
                  <a:cs typeface="Intro Rust"/>
                  <a:sym typeface="Intro Rust"/>
                </a:rPr>
                <a:t>FIC_ 3: MASS DIS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978429"/>
              <a:ext cx="11939269" cy="39247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0">
                  <a:solidFill>
                    <a:srgbClr val="F1F1F1"/>
                  </a:solidFill>
                  <a:latin typeface="Intro Pro"/>
                  <a:ea typeface="Intro Pro"/>
                  <a:cs typeface="Intro Pro"/>
                  <a:sym typeface="Intro Pro"/>
                </a:rPr>
                <a:t>Shows us that :</a:t>
              </a:r>
            </a:p>
            <a:p>
              <a:pPr algn="l">
                <a:lnSpc>
                  <a:spcPts val="3920"/>
                </a:lnSpc>
              </a:pPr>
            </a:p>
            <a:p>
              <a:pPr algn="l">
                <a:lnSpc>
                  <a:spcPts val="3920"/>
                </a:lnSpc>
              </a:pPr>
              <a:r>
                <a:rPr lang="en-US" sz="2800">
                  <a:solidFill>
                    <a:srgbClr val="F1F1F1"/>
                  </a:solidFill>
                  <a:latin typeface="Intro Pro"/>
                  <a:ea typeface="Intro Pro"/>
                  <a:cs typeface="Intro Pro"/>
                  <a:sym typeface="Intro Pro"/>
                </a:rPr>
                <a:t>The impact of gas temprature and denisty on particle formation </a:t>
              </a:r>
            </a:p>
            <a:p>
              <a:pPr algn="l">
                <a:lnSpc>
                  <a:spcPts val="3920"/>
                </a:lnSpc>
              </a:pPr>
              <a:r>
                <a:rPr lang="en-US" sz="2800">
                  <a:solidFill>
                    <a:srgbClr val="F1F1F1"/>
                  </a:solidFill>
                  <a:latin typeface="Intro Pro"/>
                  <a:ea typeface="Intro Pro"/>
                  <a:cs typeface="Intro Pro"/>
                  <a:sym typeface="Intro Pro"/>
                </a:rPr>
                <a:t>focuses on bimodal mass distribution observed in feedback case.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5694906">
            <a:off x="-4707301" y="-8783606"/>
            <a:ext cx="14943086" cy="6454871"/>
          </a:xfrm>
          <a:custGeom>
            <a:avLst/>
            <a:gdLst/>
            <a:ahLst/>
            <a:cxnLst/>
            <a:rect r="r" b="b" t="t" l="l"/>
            <a:pathLst>
              <a:path h="6454871" w="14943086">
                <a:moveTo>
                  <a:pt x="0" y="0"/>
                </a:moveTo>
                <a:lnTo>
                  <a:pt x="14943085" y="0"/>
                </a:lnTo>
                <a:lnTo>
                  <a:pt x="14943085" y="6454871"/>
                </a:lnTo>
                <a:lnTo>
                  <a:pt x="0" y="6454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3" t="0" r="0" b="-139771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694906">
            <a:off x="2064204" y="7159179"/>
            <a:ext cx="3520262" cy="5803988"/>
          </a:xfrm>
          <a:custGeom>
            <a:avLst/>
            <a:gdLst/>
            <a:ahLst/>
            <a:cxnLst/>
            <a:rect r="r" b="b" t="t" l="l"/>
            <a:pathLst>
              <a:path h="5803988" w="3520262">
                <a:moveTo>
                  <a:pt x="0" y="0"/>
                </a:moveTo>
                <a:lnTo>
                  <a:pt x="3520261" y="0"/>
                </a:lnTo>
                <a:lnTo>
                  <a:pt x="3520261" y="5803988"/>
                </a:lnTo>
                <a:lnTo>
                  <a:pt x="0" y="5803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74" t="0" r="-324487" b="-166661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45240" y="1001792"/>
            <a:ext cx="8170402" cy="8030338"/>
          </a:xfrm>
          <a:custGeom>
            <a:avLst/>
            <a:gdLst/>
            <a:ahLst/>
            <a:cxnLst/>
            <a:rect r="r" b="b" t="t" l="l"/>
            <a:pathLst>
              <a:path h="8030338" w="8170402">
                <a:moveTo>
                  <a:pt x="0" y="0"/>
                </a:moveTo>
                <a:lnTo>
                  <a:pt x="8170403" y="0"/>
                </a:lnTo>
                <a:lnTo>
                  <a:pt x="8170403" y="8030338"/>
                </a:lnTo>
                <a:lnTo>
                  <a:pt x="0" y="80303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9385" t="-29864" r="-27795" b="-17323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3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689682">
            <a:off x="14793356" y="7313788"/>
            <a:ext cx="3520262" cy="5803988"/>
          </a:xfrm>
          <a:custGeom>
            <a:avLst/>
            <a:gdLst/>
            <a:ahLst/>
            <a:cxnLst/>
            <a:rect r="r" b="b" t="t" l="l"/>
            <a:pathLst>
              <a:path h="5803988" w="3520262">
                <a:moveTo>
                  <a:pt x="0" y="0"/>
                </a:moveTo>
                <a:lnTo>
                  <a:pt x="3520262" y="0"/>
                </a:lnTo>
                <a:lnTo>
                  <a:pt x="3520262" y="5803988"/>
                </a:lnTo>
                <a:lnTo>
                  <a:pt x="0" y="5803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74" t="0" r="-324487" b="-1666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89682">
            <a:off x="16418709" y="-1489728"/>
            <a:ext cx="3485179" cy="4983040"/>
          </a:xfrm>
          <a:custGeom>
            <a:avLst/>
            <a:gdLst/>
            <a:ahLst/>
            <a:cxnLst/>
            <a:rect r="r" b="b" t="t" l="l"/>
            <a:pathLst>
              <a:path h="4983040" w="3485179">
                <a:moveTo>
                  <a:pt x="0" y="0"/>
                </a:moveTo>
                <a:lnTo>
                  <a:pt x="3485179" y="0"/>
                </a:lnTo>
                <a:lnTo>
                  <a:pt x="3485179" y="4983040"/>
                </a:lnTo>
                <a:lnTo>
                  <a:pt x="0" y="4983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23" t="-16474" r="-327754" b="-19411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8005668"/>
            <a:ext cx="4374460" cy="406999"/>
          </a:xfrm>
          <a:custGeom>
            <a:avLst/>
            <a:gdLst/>
            <a:ahLst/>
            <a:cxnLst/>
            <a:rect r="r" b="b" t="t" l="l"/>
            <a:pathLst>
              <a:path h="406999" w="4374460">
                <a:moveTo>
                  <a:pt x="0" y="0"/>
                </a:moveTo>
                <a:lnTo>
                  <a:pt x="4374460" y="0"/>
                </a:lnTo>
                <a:lnTo>
                  <a:pt x="4374460" y="406999"/>
                </a:lnTo>
                <a:lnTo>
                  <a:pt x="0" y="406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51758" r="-58485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694906">
            <a:off x="-4707301" y="-8783606"/>
            <a:ext cx="14943086" cy="6454871"/>
          </a:xfrm>
          <a:custGeom>
            <a:avLst/>
            <a:gdLst/>
            <a:ahLst/>
            <a:cxnLst/>
            <a:rect r="r" b="b" t="t" l="l"/>
            <a:pathLst>
              <a:path h="6454871" w="14943086">
                <a:moveTo>
                  <a:pt x="0" y="0"/>
                </a:moveTo>
                <a:lnTo>
                  <a:pt x="14943085" y="0"/>
                </a:lnTo>
                <a:lnTo>
                  <a:pt x="14943085" y="6454871"/>
                </a:lnTo>
                <a:lnTo>
                  <a:pt x="0" y="6454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3" t="0" r="0" b="-13977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694906">
            <a:off x="2064204" y="7159179"/>
            <a:ext cx="3520262" cy="5803988"/>
          </a:xfrm>
          <a:custGeom>
            <a:avLst/>
            <a:gdLst/>
            <a:ahLst/>
            <a:cxnLst/>
            <a:rect r="r" b="b" t="t" l="l"/>
            <a:pathLst>
              <a:path h="5803988" w="3520262">
                <a:moveTo>
                  <a:pt x="0" y="0"/>
                </a:moveTo>
                <a:lnTo>
                  <a:pt x="3520261" y="0"/>
                </a:lnTo>
                <a:lnTo>
                  <a:pt x="3520261" y="5803988"/>
                </a:lnTo>
                <a:lnTo>
                  <a:pt x="0" y="5803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74" t="0" r="-324487" b="-166661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4187" y="565696"/>
            <a:ext cx="16235113" cy="7846971"/>
          </a:xfrm>
          <a:custGeom>
            <a:avLst/>
            <a:gdLst/>
            <a:ahLst/>
            <a:cxnLst/>
            <a:rect r="r" b="b" t="t" l="l"/>
            <a:pathLst>
              <a:path h="7846971" w="16235113">
                <a:moveTo>
                  <a:pt x="0" y="0"/>
                </a:moveTo>
                <a:lnTo>
                  <a:pt x="16235113" y="0"/>
                </a:lnTo>
                <a:lnTo>
                  <a:pt x="16235113" y="7846971"/>
                </a:lnTo>
                <a:lnTo>
                  <a:pt x="0" y="78469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854" t="-35466" r="-11163" b="-1002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42924" y="8801334"/>
            <a:ext cx="7920172" cy="976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Growth rat eof Active sinks</a:t>
            </a:r>
          </a:p>
          <a:p>
            <a:pPr algn="l" marL="604532" indent="-302266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Active sink - accrete more then 1M.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1743" y="8801334"/>
            <a:ext cx="7920172" cy="976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Eddington Ratios:</a:t>
            </a:r>
          </a:p>
          <a:p>
            <a:pPr algn="l" marL="604532" indent="-302266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Shows ratios of MBH final mass &gt; 10^5 M.</a:t>
            </a:r>
          </a:p>
        </p:txBody>
      </p:sp>
      <p:sp>
        <p:nvSpPr>
          <p:cNvPr name="TextBox 10" id="10"/>
          <p:cNvSpPr txBox="true"/>
          <p:nvPr/>
        </p:nvSpPr>
        <p:spPr>
          <a:xfrm rot="-5400000">
            <a:off x="-3206457" y="2426481"/>
            <a:ext cx="7920172" cy="481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No - feedback scenarios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3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689682">
            <a:off x="14793356" y="7313788"/>
            <a:ext cx="3520262" cy="5803988"/>
          </a:xfrm>
          <a:custGeom>
            <a:avLst/>
            <a:gdLst/>
            <a:ahLst/>
            <a:cxnLst/>
            <a:rect r="r" b="b" t="t" l="l"/>
            <a:pathLst>
              <a:path h="5803988" w="3520262">
                <a:moveTo>
                  <a:pt x="0" y="0"/>
                </a:moveTo>
                <a:lnTo>
                  <a:pt x="3520262" y="0"/>
                </a:lnTo>
                <a:lnTo>
                  <a:pt x="3520262" y="5803988"/>
                </a:lnTo>
                <a:lnTo>
                  <a:pt x="0" y="5803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74" t="0" r="-324487" b="-1666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89682">
            <a:off x="16418709" y="-1489728"/>
            <a:ext cx="3485179" cy="4983040"/>
          </a:xfrm>
          <a:custGeom>
            <a:avLst/>
            <a:gdLst/>
            <a:ahLst/>
            <a:cxnLst/>
            <a:rect r="r" b="b" t="t" l="l"/>
            <a:pathLst>
              <a:path h="4983040" w="3485179">
                <a:moveTo>
                  <a:pt x="0" y="0"/>
                </a:moveTo>
                <a:lnTo>
                  <a:pt x="3485179" y="0"/>
                </a:lnTo>
                <a:lnTo>
                  <a:pt x="3485179" y="4983040"/>
                </a:lnTo>
                <a:lnTo>
                  <a:pt x="0" y="4983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23" t="-16474" r="-327754" b="-19411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8005668"/>
            <a:ext cx="4374460" cy="406999"/>
          </a:xfrm>
          <a:custGeom>
            <a:avLst/>
            <a:gdLst/>
            <a:ahLst/>
            <a:cxnLst/>
            <a:rect r="r" b="b" t="t" l="l"/>
            <a:pathLst>
              <a:path h="406999" w="4374460">
                <a:moveTo>
                  <a:pt x="0" y="0"/>
                </a:moveTo>
                <a:lnTo>
                  <a:pt x="4374460" y="0"/>
                </a:lnTo>
                <a:lnTo>
                  <a:pt x="4374460" y="406999"/>
                </a:lnTo>
                <a:lnTo>
                  <a:pt x="0" y="406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51758" r="-58485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694906">
            <a:off x="-4707301" y="-8783606"/>
            <a:ext cx="14943086" cy="6454871"/>
          </a:xfrm>
          <a:custGeom>
            <a:avLst/>
            <a:gdLst/>
            <a:ahLst/>
            <a:cxnLst/>
            <a:rect r="r" b="b" t="t" l="l"/>
            <a:pathLst>
              <a:path h="6454871" w="14943086">
                <a:moveTo>
                  <a:pt x="0" y="0"/>
                </a:moveTo>
                <a:lnTo>
                  <a:pt x="14943085" y="0"/>
                </a:lnTo>
                <a:lnTo>
                  <a:pt x="14943085" y="6454871"/>
                </a:lnTo>
                <a:lnTo>
                  <a:pt x="0" y="6454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3" t="0" r="0" b="-13977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694906">
            <a:off x="2064204" y="7159179"/>
            <a:ext cx="3520262" cy="5803988"/>
          </a:xfrm>
          <a:custGeom>
            <a:avLst/>
            <a:gdLst/>
            <a:ahLst/>
            <a:cxnLst/>
            <a:rect r="r" b="b" t="t" l="l"/>
            <a:pathLst>
              <a:path h="5803988" w="3520262">
                <a:moveTo>
                  <a:pt x="0" y="0"/>
                </a:moveTo>
                <a:lnTo>
                  <a:pt x="3520261" y="0"/>
                </a:lnTo>
                <a:lnTo>
                  <a:pt x="3520261" y="5803988"/>
                </a:lnTo>
                <a:lnTo>
                  <a:pt x="0" y="5803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74" t="0" r="-324487" b="-166661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92218" y="1322963"/>
            <a:ext cx="7805971" cy="6452335"/>
          </a:xfrm>
          <a:custGeom>
            <a:avLst/>
            <a:gdLst/>
            <a:ahLst/>
            <a:cxnLst/>
            <a:rect r="r" b="b" t="t" l="l"/>
            <a:pathLst>
              <a:path h="6452335" w="7805971">
                <a:moveTo>
                  <a:pt x="0" y="0"/>
                </a:moveTo>
                <a:lnTo>
                  <a:pt x="7805972" y="0"/>
                </a:lnTo>
                <a:lnTo>
                  <a:pt x="7805972" y="6452334"/>
                </a:lnTo>
                <a:lnTo>
                  <a:pt x="0" y="64523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097" t="-51776" r="-133058" b="-2526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8792459" y="2335449"/>
            <a:ext cx="9717006" cy="5351287"/>
            <a:chOff x="0" y="0"/>
            <a:chExt cx="12956008" cy="713505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85725"/>
              <a:ext cx="12956008" cy="25423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344"/>
                </a:lnSpc>
              </a:pPr>
              <a:r>
                <a:rPr lang="en-US" sz="6928">
                  <a:solidFill>
                    <a:srgbClr val="F1F1F1"/>
                  </a:solidFill>
                  <a:latin typeface="Intro Rust"/>
                  <a:ea typeface="Intro Rust"/>
                  <a:cs typeface="Intro Rust"/>
                  <a:sym typeface="Intro Rust"/>
                </a:rPr>
                <a:t>FIC_ 5: MASS VZ. GASS MASS 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3210329"/>
              <a:ext cx="11939269" cy="39247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0">
                  <a:solidFill>
                    <a:srgbClr val="F1F1F1"/>
                  </a:solidFill>
                  <a:latin typeface="Intro Pro"/>
                  <a:ea typeface="Intro Pro"/>
                  <a:cs typeface="Intro Pro"/>
                  <a:sym typeface="Intro Pro"/>
                </a:rPr>
                <a:t>Final mass MBH particles against total gass </a:t>
              </a:r>
            </a:p>
            <a:p>
              <a:pPr algn="l">
                <a:lnSpc>
                  <a:spcPts val="3920"/>
                </a:lnSpc>
              </a:pPr>
              <a:r>
                <a:rPr lang="en-US" sz="2800">
                  <a:solidFill>
                    <a:srgbClr val="F1F1F1"/>
                  </a:solidFill>
                  <a:latin typeface="Intro Pro"/>
                  <a:ea typeface="Intro Pro"/>
                  <a:cs typeface="Intro Pro"/>
                  <a:sym typeface="Intro Pro"/>
                </a:rPr>
                <a:t>color bar represents the average density of the surrounding gas</a:t>
              </a:r>
            </a:p>
            <a:p>
              <a:pPr algn="l">
                <a:lnSpc>
                  <a:spcPts val="3920"/>
                </a:lnSpc>
              </a:pPr>
            </a:p>
            <a:p>
              <a:pPr algn="l">
                <a:lnSpc>
                  <a:spcPts val="3920"/>
                </a:lnSpc>
              </a:pPr>
              <a:r>
                <a:rPr lang="en-US" sz="2800">
                  <a:solidFill>
                    <a:srgbClr val="F1F1F1"/>
                  </a:solidFill>
                  <a:latin typeface="Intro Pro"/>
                  <a:ea typeface="Intro Pro"/>
                  <a:cs typeface="Intro Pro"/>
                  <a:sym typeface="Intro Pro"/>
                </a:rPr>
                <a:t>The fianl mass of the MBH is positively correlated with avg surrounding gas density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3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689682">
            <a:off x="14793356" y="7313788"/>
            <a:ext cx="3520262" cy="5803988"/>
          </a:xfrm>
          <a:custGeom>
            <a:avLst/>
            <a:gdLst/>
            <a:ahLst/>
            <a:cxnLst/>
            <a:rect r="r" b="b" t="t" l="l"/>
            <a:pathLst>
              <a:path h="5803988" w="3520262">
                <a:moveTo>
                  <a:pt x="0" y="0"/>
                </a:moveTo>
                <a:lnTo>
                  <a:pt x="3520262" y="0"/>
                </a:lnTo>
                <a:lnTo>
                  <a:pt x="3520262" y="5803988"/>
                </a:lnTo>
                <a:lnTo>
                  <a:pt x="0" y="5803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74" t="0" r="-324487" b="-1666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89682">
            <a:off x="16418709" y="-1489728"/>
            <a:ext cx="3485179" cy="4983040"/>
          </a:xfrm>
          <a:custGeom>
            <a:avLst/>
            <a:gdLst/>
            <a:ahLst/>
            <a:cxnLst/>
            <a:rect r="r" b="b" t="t" l="l"/>
            <a:pathLst>
              <a:path h="4983040" w="3485179">
                <a:moveTo>
                  <a:pt x="0" y="0"/>
                </a:moveTo>
                <a:lnTo>
                  <a:pt x="3485179" y="0"/>
                </a:lnTo>
                <a:lnTo>
                  <a:pt x="3485179" y="4983040"/>
                </a:lnTo>
                <a:lnTo>
                  <a:pt x="0" y="4983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23" t="-16474" r="-327754" b="-19411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8005668"/>
            <a:ext cx="4374460" cy="406999"/>
          </a:xfrm>
          <a:custGeom>
            <a:avLst/>
            <a:gdLst/>
            <a:ahLst/>
            <a:cxnLst/>
            <a:rect r="r" b="b" t="t" l="l"/>
            <a:pathLst>
              <a:path h="406999" w="4374460">
                <a:moveTo>
                  <a:pt x="0" y="0"/>
                </a:moveTo>
                <a:lnTo>
                  <a:pt x="4374460" y="0"/>
                </a:lnTo>
                <a:lnTo>
                  <a:pt x="4374460" y="406999"/>
                </a:lnTo>
                <a:lnTo>
                  <a:pt x="0" y="406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51758" r="-58485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694906">
            <a:off x="-4707301" y="-8783606"/>
            <a:ext cx="14943086" cy="6454871"/>
          </a:xfrm>
          <a:custGeom>
            <a:avLst/>
            <a:gdLst/>
            <a:ahLst/>
            <a:cxnLst/>
            <a:rect r="r" b="b" t="t" l="l"/>
            <a:pathLst>
              <a:path h="6454871" w="14943086">
                <a:moveTo>
                  <a:pt x="0" y="0"/>
                </a:moveTo>
                <a:lnTo>
                  <a:pt x="14943085" y="0"/>
                </a:lnTo>
                <a:lnTo>
                  <a:pt x="14943085" y="6454871"/>
                </a:lnTo>
                <a:lnTo>
                  <a:pt x="0" y="6454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3" t="0" r="0" b="-13977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694906">
            <a:off x="2064204" y="7159179"/>
            <a:ext cx="3520262" cy="5803988"/>
          </a:xfrm>
          <a:custGeom>
            <a:avLst/>
            <a:gdLst/>
            <a:ahLst/>
            <a:cxnLst/>
            <a:rect r="r" b="b" t="t" l="l"/>
            <a:pathLst>
              <a:path h="5803988" w="3520262">
                <a:moveTo>
                  <a:pt x="0" y="0"/>
                </a:moveTo>
                <a:lnTo>
                  <a:pt x="3520261" y="0"/>
                </a:lnTo>
                <a:lnTo>
                  <a:pt x="3520261" y="5803988"/>
                </a:lnTo>
                <a:lnTo>
                  <a:pt x="0" y="5803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74" t="0" r="-324487" b="-166661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45967" y="291905"/>
            <a:ext cx="16757119" cy="8213349"/>
          </a:xfrm>
          <a:custGeom>
            <a:avLst/>
            <a:gdLst/>
            <a:ahLst/>
            <a:cxnLst/>
            <a:rect r="r" b="b" t="t" l="l"/>
            <a:pathLst>
              <a:path h="8213349" w="16757119">
                <a:moveTo>
                  <a:pt x="0" y="0"/>
                </a:moveTo>
                <a:lnTo>
                  <a:pt x="16757119" y="0"/>
                </a:lnTo>
                <a:lnTo>
                  <a:pt x="16757119" y="8213348"/>
                </a:lnTo>
                <a:lnTo>
                  <a:pt x="0" y="82133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613" t="-32395" r="-12166" b="-1310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42924" y="8801334"/>
            <a:ext cx="7920172" cy="976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Growth rat eof Active sinks</a:t>
            </a:r>
          </a:p>
          <a:p>
            <a:pPr algn="l" marL="604532" indent="-302266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Active sink - accrete more then 1M.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1743" y="8801334"/>
            <a:ext cx="7920172" cy="976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Eddington Ratios:</a:t>
            </a:r>
          </a:p>
          <a:p>
            <a:pPr algn="l" marL="604532" indent="-302266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Shows ratios of MBH final mass &gt; 10^5 M.</a:t>
            </a:r>
          </a:p>
        </p:txBody>
      </p:sp>
      <p:sp>
        <p:nvSpPr>
          <p:cNvPr name="TextBox 10" id="10"/>
          <p:cNvSpPr txBox="true"/>
          <p:nvPr/>
        </p:nvSpPr>
        <p:spPr>
          <a:xfrm rot="-5400000">
            <a:off x="-3206457" y="2426481"/>
            <a:ext cx="7920172" cy="481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1F1F1"/>
                </a:solidFill>
                <a:latin typeface="Intro Pro"/>
                <a:ea typeface="Intro Pro"/>
                <a:cs typeface="Intro Pro"/>
                <a:sym typeface="Intro Pro"/>
              </a:rPr>
              <a:t>With Feedback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DAGT4zdntqU</dc:identifier>
  <dcterms:modified xsi:type="dcterms:W3CDTF">2011-08-01T06:04:30Z</dcterms:modified>
  <cp:revision>1</cp:revision>
  <dc:title>Astr_691</dc:title>
</cp:coreProperties>
</file>